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3" r:id="rId9"/>
    <p:sldId id="262" r:id="rId10"/>
    <p:sldId id="267" r:id="rId11"/>
    <p:sldId id="268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74B47-1DF5-A9A2-187D-F890B61CE203}" v="2" dt="2024-04-29T01:08:03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0780D-5A4A-4E10-AD31-8AFFA483B1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690718-C46D-4670-BD2F-0F751D06D6F9}">
      <dgm:prSet/>
      <dgm:spPr/>
      <dgm:t>
        <a:bodyPr/>
        <a:lstStyle/>
        <a:p>
          <a:r>
            <a:rPr lang="en-US">
              <a:latin typeface="Verdana Pro"/>
            </a:rPr>
            <a:t>Overall, we found 3 strong relationships with death from Covid-19 with characteristics such as Age, Hospitalization, Classification.</a:t>
          </a:r>
        </a:p>
      </dgm:t>
    </dgm:pt>
    <dgm:pt modelId="{F496509E-85BB-4406-9938-9CF563029350}" type="parTrans" cxnId="{699FF16E-4793-46AC-90BA-ED7F3EBF8CE6}">
      <dgm:prSet/>
      <dgm:spPr/>
      <dgm:t>
        <a:bodyPr/>
        <a:lstStyle/>
        <a:p>
          <a:endParaRPr lang="en-US"/>
        </a:p>
      </dgm:t>
    </dgm:pt>
    <dgm:pt modelId="{E8813AD2-B36C-431D-9ED6-2BBE81F0A577}" type="sibTrans" cxnId="{699FF16E-4793-46AC-90BA-ED7F3EBF8CE6}">
      <dgm:prSet/>
      <dgm:spPr/>
      <dgm:t>
        <a:bodyPr/>
        <a:lstStyle/>
        <a:p>
          <a:endParaRPr lang="en-US"/>
        </a:p>
      </dgm:t>
    </dgm:pt>
    <dgm:pt modelId="{D76CFFF6-E801-41E9-A6AB-9AED56841E66}">
      <dgm:prSet/>
      <dgm:spPr/>
      <dgm:t>
        <a:bodyPr/>
        <a:lstStyle/>
        <a:p>
          <a:r>
            <a:rPr lang="en-US">
              <a:latin typeface="Verdana Pro"/>
            </a:rPr>
            <a:t>As well as a smaller relationship with patients who were obese</a:t>
          </a:r>
        </a:p>
      </dgm:t>
    </dgm:pt>
    <dgm:pt modelId="{659DB9BF-56FF-491C-826B-55B02340EA3E}" type="parTrans" cxnId="{BF45917F-874C-4321-A1CF-BD14B9A1FC36}">
      <dgm:prSet/>
      <dgm:spPr/>
      <dgm:t>
        <a:bodyPr/>
        <a:lstStyle/>
        <a:p>
          <a:endParaRPr lang="en-US"/>
        </a:p>
      </dgm:t>
    </dgm:pt>
    <dgm:pt modelId="{4533188F-D248-4361-AAE9-85078DD22DC3}" type="sibTrans" cxnId="{BF45917F-874C-4321-A1CF-BD14B9A1FC36}">
      <dgm:prSet/>
      <dgm:spPr/>
      <dgm:t>
        <a:bodyPr/>
        <a:lstStyle/>
        <a:p>
          <a:endParaRPr lang="en-US"/>
        </a:p>
      </dgm:t>
    </dgm:pt>
    <dgm:pt modelId="{FE63085B-2F4C-4BC1-811E-BE5A96B6A456}" type="pres">
      <dgm:prSet presAssocID="{B2D0780D-5A4A-4E10-AD31-8AFFA483B197}" presName="outerComposite" presStyleCnt="0">
        <dgm:presLayoutVars>
          <dgm:chMax val="5"/>
          <dgm:dir/>
          <dgm:resizeHandles val="exact"/>
        </dgm:presLayoutVars>
      </dgm:prSet>
      <dgm:spPr/>
    </dgm:pt>
    <dgm:pt modelId="{D90251E3-764B-4298-A67D-565DCCFB0F50}" type="pres">
      <dgm:prSet presAssocID="{B2D0780D-5A4A-4E10-AD31-8AFFA483B197}" presName="dummyMaxCanvas" presStyleCnt="0">
        <dgm:presLayoutVars/>
      </dgm:prSet>
      <dgm:spPr/>
    </dgm:pt>
    <dgm:pt modelId="{CED15ACB-8109-4FA9-A86E-A5AA61CB618C}" type="pres">
      <dgm:prSet presAssocID="{B2D0780D-5A4A-4E10-AD31-8AFFA483B197}" presName="TwoNodes_1" presStyleLbl="node1" presStyleIdx="0" presStyleCnt="2">
        <dgm:presLayoutVars>
          <dgm:bulletEnabled val="1"/>
        </dgm:presLayoutVars>
      </dgm:prSet>
      <dgm:spPr>
        <a:solidFill>
          <a:schemeClr val="accent4">
            <a:lumMod val="60000"/>
            <a:lumOff val="40000"/>
          </a:schemeClr>
        </a:solidFill>
      </dgm:spPr>
    </dgm:pt>
    <dgm:pt modelId="{FBEDFEBF-33B9-4C58-B0C6-833D55A80394}" type="pres">
      <dgm:prSet presAssocID="{B2D0780D-5A4A-4E10-AD31-8AFFA483B197}" presName="TwoNodes_2" presStyleLbl="node1" presStyleIdx="1" presStyleCnt="2">
        <dgm:presLayoutVars>
          <dgm:bulletEnabled val="1"/>
        </dgm:presLayoutVars>
      </dgm:prSet>
      <dgm:spPr>
        <a:solidFill>
          <a:schemeClr val="accent4">
            <a:lumMod val="75000"/>
          </a:schemeClr>
        </a:solidFill>
      </dgm:spPr>
    </dgm:pt>
    <dgm:pt modelId="{81ECE6EF-45F8-41FB-9951-EC007226AD8F}" type="pres">
      <dgm:prSet presAssocID="{B2D0780D-5A4A-4E10-AD31-8AFFA483B197}" presName="TwoConn_1-2" presStyleLbl="fgAccFollowNode1" presStyleIdx="0" presStyleCnt="1">
        <dgm:presLayoutVars>
          <dgm:bulletEnabled val="1"/>
        </dgm:presLayoutVars>
      </dgm:prSet>
      <dgm:spPr>
        <a:solidFill>
          <a:schemeClr val="accent3">
            <a:lumMod val="50000"/>
          </a:schemeClr>
        </a:solidFill>
      </dgm:spPr>
    </dgm:pt>
    <dgm:pt modelId="{D43E9EF9-A640-4177-A36C-D818D7457AE9}" type="pres">
      <dgm:prSet presAssocID="{B2D0780D-5A4A-4E10-AD31-8AFFA483B197}" presName="TwoNodes_1_text" presStyleLbl="node1" presStyleIdx="1" presStyleCnt="2">
        <dgm:presLayoutVars>
          <dgm:bulletEnabled val="1"/>
        </dgm:presLayoutVars>
      </dgm:prSet>
      <dgm:spPr/>
    </dgm:pt>
    <dgm:pt modelId="{B718DC36-7EE8-461B-BAC6-433D742BBDDF}" type="pres">
      <dgm:prSet presAssocID="{B2D0780D-5A4A-4E10-AD31-8AFFA483B19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BD83B3D-A2B0-48B2-8FD3-5E6B65490CB1}" type="presOf" srcId="{B2D0780D-5A4A-4E10-AD31-8AFFA483B197}" destId="{FE63085B-2F4C-4BC1-811E-BE5A96B6A456}" srcOrd="0" destOrd="0" presId="urn:microsoft.com/office/officeart/2005/8/layout/vProcess5"/>
    <dgm:cxn modelId="{699FF16E-4793-46AC-90BA-ED7F3EBF8CE6}" srcId="{B2D0780D-5A4A-4E10-AD31-8AFFA483B197}" destId="{2D690718-C46D-4670-BD2F-0F751D06D6F9}" srcOrd="0" destOrd="0" parTransId="{F496509E-85BB-4406-9938-9CF563029350}" sibTransId="{E8813AD2-B36C-431D-9ED6-2BBE81F0A577}"/>
    <dgm:cxn modelId="{E0AD1973-E46B-4F4B-8E63-97A3916BCFB6}" type="presOf" srcId="{2D690718-C46D-4670-BD2F-0F751D06D6F9}" destId="{CED15ACB-8109-4FA9-A86E-A5AA61CB618C}" srcOrd="0" destOrd="0" presId="urn:microsoft.com/office/officeart/2005/8/layout/vProcess5"/>
    <dgm:cxn modelId="{BF45917F-874C-4321-A1CF-BD14B9A1FC36}" srcId="{B2D0780D-5A4A-4E10-AD31-8AFFA483B197}" destId="{D76CFFF6-E801-41E9-A6AB-9AED56841E66}" srcOrd="1" destOrd="0" parTransId="{659DB9BF-56FF-491C-826B-55B02340EA3E}" sibTransId="{4533188F-D248-4361-AAE9-85078DD22DC3}"/>
    <dgm:cxn modelId="{56D02C80-33E2-4A87-A96D-7BC04C6D888E}" type="presOf" srcId="{D76CFFF6-E801-41E9-A6AB-9AED56841E66}" destId="{B718DC36-7EE8-461B-BAC6-433D742BBDDF}" srcOrd="1" destOrd="0" presId="urn:microsoft.com/office/officeart/2005/8/layout/vProcess5"/>
    <dgm:cxn modelId="{88FC01CB-81BA-4390-9B98-3E0CF25AA8E5}" type="presOf" srcId="{E8813AD2-B36C-431D-9ED6-2BBE81F0A577}" destId="{81ECE6EF-45F8-41FB-9951-EC007226AD8F}" srcOrd="0" destOrd="0" presId="urn:microsoft.com/office/officeart/2005/8/layout/vProcess5"/>
    <dgm:cxn modelId="{D8FD1DF3-463C-43AA-9E95-D8E1C852BB11}" type="presOf" srcId="{2D690718-C46D-4670-BD2F-0F751D06D6F9}" destId="{D43E9EF9-A640-4177-A36C-D818D7457AE9}" srcOrd="1" destOrd="0" presId="urn:microsoft.com/office/officeart/2005/8/layout/vProcess5"/>
    <dgm:cxn modelId="{29B562FD-8A48-45DB-AA55-6379D069DD5A}" type="presOf" srcId="{D76CFFF6-E801-41E9-A6AB-9AED56841E66}" destId="{FBEDFEBF-33B9-4C58-B0C6-833D55A80394}" srcOrd="0" destOrd="0" presId="urn:microsoft.com/office/officeart/2005/8/layout/vProcess5"/>
    <dgm:cxn modelId="{1701AAEA-16E7-47DB-A0FF-0360359FEA9A}" type="presParOf" srcId="{FE63085B-2F4C-4BC1-811E-BE5A96B6A456}" destId="{D90251E3-764B-4298-A67D-565DCCFB0F50}" srcOrd="0" destOrd="0" presId="urn:microsoft.com/office/officeart/2005/8/layout/vProcess5"/>
    <dgm:cxn modelId="{2219E548-7DF9-45AB-99B5-72E8C4EB90B4}" type="presParOf" srcId="{FE63085B-2F4C-4BC1-811E-BE5A96B6A456}" destId="{CED15ACB-8109-4FA9-A86E-A5AA61CB618C}" srcOrd="1" destOrd="0" presId="urn:microsoft.com/office/officeart/2005/8/layout/vProcess5"/>
    <dgm:cxn modelId="{C4996940-8267-4839-A81F-C0C4CCF3B8CF}" type="presParOf" srcId="{FE63085B-2F4C-4BC1-811E-BE5A96B6A456}" destId="{FBEDFEBF-33B9-4C58-B0C6-833D55A80394}" srcOrd="2" destOrd="0" presId="urn:microsoft.com/office/officeart/2005/8/layout/vProcess5"/>
    <dgm:cxn modelId="{A1EC76EB-5DCC-4E0B-8B48-14F8C5A70D45}" type="presParOf" srcId="{FE63085B-2F4C-4BC1-811E-BE5A96B6A456}" destId="{81ECE6EF-45F8-41FB-9951-EC007226AD8F}" srcOrd="3" destOrd="0" presId="urn:microsoft.com/office/officeart/2005/8/layout/vProcess5"/>
    <dgm:cxn modelId="{30050234-63FF-4E86-8395-26830971F0E9}" type="presParOf" srcId="{FE63085B-2F4C-4BC1-811E-BE5A96B6A456}" destId="{D43E9EF9-A640-4177-A36C-D818D7457AE9}" srcOrd="4" destOrd="0" presId="urn:microsoft.com/office/officeart/2005/8/layout/vProcess5"/>
    <dgm:cxn modelId="{A93FA682-6047-45A4-8310-E77F44B526A4}" type="presParOf" srcId="{FE63085B-2F4C-4BC1-811E-BE5A96B6A456}" destId="{B718DC36-7EE8-461B-BAC6-433D742BBDD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5ACB-8109-4FA9-A86E-A5AA61CB618C}">
      <dsp:nvSpPr>
        <dsp:cNvPr id="0" name=""/>
        <dsp:cNvSpPr/>
      </dsp:nvSpPr>
      <dsp:spPr>
        <a:xfrm>
          <a:off x="0" y="0"/>
          <a:ext cx="8420100" cy="183693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Verdana Pro"/>
            </a:rPr>
            <a:t>Overall, we found 3 strong relationships with death from Covid-19 with characteristics such as Age, Hospitalization, Classification.</a:t>
          </a:r>
        </a:p>
      </dsp:txBody>
      <dsp:txXfrm>
        <a:off x="53802" y="53802"/>
        <a:ext cx="6521485" cy="1729329"/>
      </dsp:txXfrm>
    </dsp:sp>
    <dsp:sp modelId="{FBEDFEBF-33B9-4C58-B0C6-833D55A80394}">
      <dsp:nvSpPr>
        <dsp:cNvPr id="0" name=""/>
        <dsp:cNvSpPr/>
      </dsp:nvSpPr>
      <dsp:spPr>
        <a:xfrm>
          <a:off x="1485899" y="2245141"/>
          <a:ext cx="8420100" cy="183693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Verdana Pro"/>
            </a:rPr>
            <a:t>As well as a smaller relationship with patients who were obese</a:t>
          </a:r>
        </a:p>
      </dsp:txBody>
      <dsp:txXfrm>
        <a:off x="1539701" y="2298943"/>
        <a:ext cx="5632589" cy="1729329"/>
      </dsp:txXfrm>
    </dsp:sp>
    <dsp:sp modelId="{81ECE6EF-45F8-41FB-9951-EC007226AD8F}">
      <dsp:nvSpPr>
        <dsp:cNvPr id="0" name=""/>
        <dsp:cNvSpPr/>
      </dsp:nvSpPr>
      <dsp:spPr>
        <a:xfrm>
          <a:off x="7226093" y="1444034"/>
          <a:ext cx="1194006" cy="1194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94744" y="1444034"/>
        <a:ext cx="656704" cy="898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8058A-994C-4F54-BFB5-070A7EAB29FC}" type="datetimeFigureOut"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56642-FB08-4E37-9430-13A07E9192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Haley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Haley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Haley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Haley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3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6642-FB08-4E37-9430-13A07E91928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5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9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5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datasets/meirnizri/covid19-dataset?resource=downlo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logs.ed.ac.uk/covid19perspectives/2020/06/30/kat-smith-sudeepa-abeysinghe-and-christina-boswell-reflect-on-the-impact-of-covid-19-in-skape-seminar-by-cleo-davi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A583D0C6-D879-6EFD-AAF7-FBA73BE38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9" r="8" b="8"/>
          <a:stretch/>
        </p:blipFill>
        <p:spPr>
          <a:xfrm>
            <a:off x="20" y="-1"/>
            <a:ext cx="121856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558" y="477631"/>
            <a:ext cx="7174513" cy="2483316"/>
          </a:xfrm>
        </p:spPr>
        <p:txBody>
          <a:bodyPr anchor="b">
            <a:normAutofit/>
          </a:bodyPr>
          <a:lstStyle/>
          <a:p>
            <a:r>
              <a:rPr lang="en-US" sz="5200" b="1">
                <a:solidFill>
                  <a:schemeClr val="bg1"/>
                </a:solidFill>
                <a:latin typeface="Verdana Pro"/>
                <a:ea typeface="+mj-lt"/>
                <a:cs typeface="+mj-lt"/>
              </a:rPr>
              <a:t>Characteristics of Covid-19 Patients</a:t>
            </a:r>
            <a:endParaRPr lang="en-US" sz="5200">
              <a:solidFill>
                <a:schemeClr val="bg1"/>
              </a:solidFill>
              <a:latin typeface="Verdana Pro"/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558" y="3307732"/>
            <a:ext cx="4501056" cy="1653618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 Pro"/>
                <a:ea typeface="+mn-lt"/>
                <a:cs typeface="+mn-lt"/>
              </a:rPr>
              <a:t>Ellie Goodman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7910-C87E-8102-F929-FA12E6AF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Asthma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55D6D3E-A07E-CDB6-2764-9C4656C2D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6591" y="2691260"/>
            <a:ext cx="4795364" cy="3196909"/>
          </a:xfr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DC912AA-FC8C-76C4-F535-123AB068CC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9" t="75714" r="24794" b="18689"/>
          <a:stretch/>
        </p:blipFill>
        <p:spPr>
          <a:xfrm>
            <a:off x="134952" y="5948266"/>
            <a:ext cx="8283500" cy="648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190AD-DDBF-8D2B-37CA-CF9B9B96E215}"/>
              </a:ext>
            </a:extLst>
          </p:cNvPr>
          <p:cNvSpPr txBox="1"/>
          <p:nvPr/>
        </p:nvSpPr>
        <p:spPr>
          <a:xfrm>
            <a:off x="564464" y="3426796"/>
            <a:ext cx="6333428" cy="1710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Verdana Pro"/>
                <a:ea typeface="+mn-lt"/>
                <a:cs typeface="+mn-lt"/>
              </a:rPr>
              <a:t>In Our data asthma was identified by patients with asthma = 1 and patients with no asthma = 2</a:t>
            </a:r>
            <a:endParaRPr lang="en-US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Verdana Pro"/>
                <a:ea typeface="+mn-lt"/>
                <a:cs typeface="+mn-lt"/>
              </a:rPr>
              <a:t>There was no relationship found between covid deaths and having asthma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D123D-2F65-B1B2-3497-189D23C23083}"/>
              </a:ext>
            </a:extLst>
          </p:cNvPr>
          <p:cNvSpPr txBox="1"/>
          <p:nvPr/>
        </p:nvSpPr>
        <p:spPr>
          <a:xfrm>
            <a:off x="2802785" y="5423074"/>
            <a:ext cx="4010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9249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427E-9117-9C45-026B-D7287D03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Pneumonia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8E4157CC-27F4-98D3-1CE3-9C122F0F7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181" y="2716584"/>
            <a:ext cx="4929151" cy="3284161"/>
          </a:xfr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B1B03BC-73F7-891A-23BD-EC618EBF2E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60" t="84393" r="14889" b="9017"/>
          <a:stretch/>
        </p:blipFill>
        <p:spPr>
          <a:xfrm>
            <a:off x="121672" y="6170996"/>
            <a:ext cx="7681120" cy="562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DE072-B739-D7B8-62E6-B0D08BC8FC20}"/>
              </a:ext>
            </a:extLst>
          </p:cNvPr>
          <p:cNvSpPr txBox="1"/>
          <p:nvPr/>
        </p:nvSpPr>
        <p:spPr>
          <a:xfrm>
            <a:off x="610998" y="2967270"/>
            <a:ext cx="6234837" cy="21137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Verdana Pro"/>
                <a:ea typeface="+mn-lt"/>
                <a:cs typeface="+mn-lt"/>
              </a:rPr>
              <a:t>In Our data pneumonia was identified by patients who got pneumonia= 1 and patients who did not get pneumonia= 2</a:t>
            </a:r>
            <a:endParaRPr lang="en-US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>
                <a:latin typeface="Verdana Pro"/>
                <a:ea typeface="+mn-lt"/>
                <a:cs typeface="+mn-lt"/>
              </a:rPr>
              <a:t>There was no relationship found between covid deaths and getting pneumonia when having covid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4C75E-BB3D-16B8-9BD6-89B0BBCB8B68}"/>
              </a:ext>
            </a:extLst>
          </p:cNvPr>
          <p:cNvSpPr txBox="1"/>
          <p:nvPr/>
        </p:nvSpPr>
        <p:spPr>
          <a:xfrm>
            <a:off x="2603016" y="5758626"/>
            <a:ext cx="4010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274308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6588-732C-6C5B-BAC5-8E150FE9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Classification</a:t>
            </a:r>
          </a:p>
        </p:txBody>
      </p:sp>
      <p:pic>
        <p:nvPicPr>
          <p:cNvPr id="7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C37528B-9EDA-2A5F-EF02-0A3581BB1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32" t="60640" r="11411" b="10455"/>
          <a:stretch/>
        </p:blipFill>
        <p:spPr>
          <a:xfrm>
            <a:off x="265144" y="4907041"/>
            <a:ext cx="6038161" cy="1806494"/>
          </a:xfrm>
        </p:spPr>
      </p:pic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3DD1238A-4017-6275-EC5C-FD3CD25C8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8" r="6679"/>
          <a:stretch/>
        </p:blipFill>
        <p:spPr>
          <a:xfrm>
            <a:off x="6488394" y="3064652"/>
            <a:ext cx="5619829" cy="3645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296E46-286C-D0AE-24CA-32AB837C8056}"/>
              </a:ext>
            </a:extLst>
          </p:cNvPr>
          <p:cNvSpPr txBox="1"/>
          <p:nvPr/>
        </p:nvSpPr>
        <p:spPr>
          <a:xfrm>
            <a:off x="226854" y="2777519"/>
            <a:ext cx="607854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Verdana Pro"/>
              </a:rPr>
              <a:t>In Our data we were given Patient Classifications that ranged from 1-7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Verdana Pro"/>
              </a:rPr>
              <a:t>We found that the patient classification that was inclusive had the highest death ratio of 48%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Verdana Pro"/>
              </a:rPr>
              <a:t>We believe this is because there were not as accurate Covid- 19 tests has there are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0A860-9BF5-3C6B-1E7A-93DAB5133047}"/>
              </a:ext>
            </a:extLst>
          </p:cNvPr>
          <p:cNvSpPr txBox="1"/>
          <p:nvPr/>
        </p:nvSpPr>
        <p:spPr>
          <a:xfrm>
            <a:off x="2242372" y="4522555"/>
            <a:ext cx="19951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40199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1641378"/>
          </a:xfrm>
          <a:prstGeom prst="rect">
            <a:avLst/>
          </a:prstGeom>
          <a:ln>
            <a:noFill/>
          </a:ln>
          <a:effectLst>
            <a:outerShdw blurRad="114300" dist="63500" dir="5460000" sx="95000" sy="95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D3DEF-E3A7-7597-CA2B-4D6CB1F7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Verdana Pro"/>
              </a:rPr>
              <a:t>Conclusion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3AA634-E563-FF55-A952-12DEA1E94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072814"/>
              </p:ext>
            </p:extLst>
          </p:nvPr>
        </p:nvGraphicFramePr>
        <p:xfrm>
          <a:off x="762000" y="1929788"/>
          <a:ext cx="9906000" cy="408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19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AFB9-83C9-1605-A66B-765B4F67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Works Cited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D0AC-F0B0-E7D8-6E5A-40F91038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Nizri</a:t>
            </a:r>
            <a:r>
              <a:rPr lang="en-US">
                <a:ea typeface="+mn-lt"/>
                <a:cs typeface="+mn-lt"/>
              </a:rPr>
              <a:t>, Meir. “Covid-19 Dataset.” </a:t>
            </a:r>
            <a:r>
              <a:rPr lang="en-US" i="1">
                <a:ea typeface="+mn-lt"/>
                <a:cs typeface="+mn-lt"/>
              </a:rPr>
              <a:t>Kaggle</a:t>
            </a:r>
            <a:r>
              <a:rPr lang="en-US">
                <a:ea typeface="+mn-lt"/>
                <a:cs typeface="+mn-lt"/>
              </a:rPr>
              <a:t>, 13 Nov. 2022, </a:t>
            </a:r>
            <a:r>
              <a:rPr lang="en-US">
                <a:ea typeface="+mn-lt"/>
                <a:cs typeface="+mn-lt"/>
                <a:hlinkClick r:id="rId2"/>
              </a:rPr>
              <a:t>https://www.kaggle.com/datasets/meirnizri/covid19-dataset?resource=download.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FB66B5-0DCE-404D-B0A0-E1E48E7B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78235"/>
            <a:ext cx="5346796" cy="4579763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head covering, close&#10;&#10;Description automatically generated">
            <a:extLst>
              <a:ext uri="{FF2B5EF4-FFF2-40B4-BE49-F238E27FC236}">
                <a16:creationId xmlns:a16="http://schemas.microsoft.com/office/drawing/2014/main" id="{8DA0EF18-D5EF-FEFC-FB4C-15BD29D88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993" r="26241" b="-1"/>
          <a:stretch/>
        </p:blipFill>
        <p:spPr>
          <a:xfrm>
            <a:off x="20" y="2284809"/>
            <a:ext cx="5346777" cy="4573191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480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BA5B8-AEAF-1B62-D514-F9EA690B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Verdana Pro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2283-A515-4924-CEEE-7DE32347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512" y="2638498"/>
            <a:ext cx="5111222" cy="360158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latin typeface="Verdana Pro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>
                <a:latin typeface="Verdana Pro"/>
                <a:ea typeface="+mn-lt"/>
                <a:cs typeface="+mn-lt"/>
              </a:rPr>
              <a:t>Project the overall likelihood of death by Covid-19 and predict survival rates based on patient characteristics like sex, age etc.</a:t>
            </a:r>
            <a:endParaRPr lang="en-US">
              <a:latin typeface="Verdana Pr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78AFE0-5CFD-C94D-9568-CA2B2D5D0F55}"/>
              </a:ext>
            </a:extLst>
          </p:cNvPr>
          <p:cNvSpPr txBox="1"/>
          <p:nvPr/>
        </p:nvSpPr>
        <p:spPr>
          <a:xfrm>
            <a:off x="3014107" y="6657945"/>
            <a:ext cx="23326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30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F14B-D527-767E-78D6-BA24823B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Our Data</a:t>
            </a:r>
          </a:p>
        </p:txBody>
      </p:sp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C05148F-DD95-C7E1-8132-0DB0BD2E4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619" r="39303" b="8633"/>
          <a:stretch/>
        </p:blipFill>
        <p:spPr>
          <a:xfrm>
            <a:off x="580897" y="2639608"/>
            <a:ext cx="6758751" cy="40592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ADA6A-5B47-FB95-F885-CB20C94A1137}"/>
              </a:ext>
            </a:extLst>
          </p:cNvPr>
          <p:cNvSpPr txBox="1"/>
          <p:nvPr/>
        </p:nvSpPr>
        <p:spPr>
          <a:xfrm>
            <a:off x="7431028" y="2881653"/>
            <a:ext cx="3983181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erdana Pro"/>
              </a:rPr>
              <a:t>Data set from Kaggle of 1,048,575 patient deaths in Mexico of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erdana Pro"/>
              </a:rPr>
              <a:t>Including patient characteristics 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erdana Pro"/>
              </a:rPr>
              <a:t>Sex, Patient Type, Age, Diabetes, Obesity, Asthma, Pneumonia and Classification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5A54-2417-8333-1784-43B355FC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Plan </a:t>
            </a:r>
            <a:endParaRPr lang="en-US" i="1">
              <a:latin typeface="Verdan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7608-C508-2FC5-1CFA-09EF9F2F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Char char="•"/>
            </a:pPr>
            <a:r>
              <a:rPr lang="en-US"/>
              <a:t>Create 8 functions using the 8 characteristics </a:t>
            </a:r>
          </a:p>
          <a:p>
            <a:pPr marL="571500" lvl="1">
              <a:buChar char="•"/>
            </a:pPr>
            <a:r>
              <a:rPr lang="en-US"/>
              <a:t>Functions Created: </a:t>
            </a:r>
            <a:r>
              <a:rPr lang="en-US" err="1"/>
              <a:t>getSex</a:t>
            </a:r>
            <a:r>
              <a:rPr lang="en-US"/>
              <a:t>, </a:t>
            </a:r>
            <a:r>
              <a:rPr lang="en-US" err="1"/>
              <a:t>getAge</a:t>
            </a:r>
            <a:r>
              <a:rPr lang="en-US"/>
              <a:t>, </a:t>
            </a:r>
            <a:r>
              <a:rPr lang="en-US" err="1"/>
              <a:t>getPatient</a:t>
            </a:r>
            <a:r>
              <a:rPr lang="en-US"/>
              <a:t>, </a:t>
            </a:r>
            <a:r>
              <a:rPr lang="en-US" err="1"/>
              <a:t>getDiabetic</a:t>
            </a:r>
            <a:r>
              <a:rPr lang="en-US"/>
              <a:t>, </a:t>
            </a:r>
            <a:r>
              <a:rPr lang="en-US" err="1"/>
              <a:t>getObese</a:t>
            </a:r>
            <a:r>
              <a:rPr lang="en-US"/>
              <a:t>, </a:t>
            </a:r>
            <a:r>
              <a:rPr lang="en-US" err="1"/>
              <a:t>getAsthma</a:t>
            </a:r>
            <a:r>
              <a:rPr lang="en-US"/>
              <a:t>, </a:t>
            </a:r>
            <a:r>
              <a:rPr lang="en-US" err="1"/>
              <a:t>getPneumonia</a:t>
            </a:r>
            <a:r>
              <a:rPr lang="en-US"/>
              <a:t>, </a:t>
            </a:r>
            <a:r>
              <a:rPr lang="en-US" err="1"/>
              <a:t>getClassification</a:t>
            </a:r>
          </a:p>
          <a:p>
            <a:pPr marL="342900" indent="-342900">
              <a:buChar char="•"/>
            </a:pPr>
            <a:r>
              <a:rPr lang="en-US"/>
              <a:t>Import raw data and calculate the totals of each section and find the percentage and likelihood of death based off each characteristic </a:t>
            </a:r>
          </a:p>
          <a:p>
            <a:pPr marL="342900" indent="-342900">
              <a:buChar char="•"/>
            </a:pPr>
            <a:r>
              <a:rPr lang="en-US"/>
              <a:t>Use those calculations to also either create a bar chart or pie chart to visualize results </a:t>
            </a:r>
          </a:p>
          <a:p>
            <a:pPr marL="342900" indent="-342900">
              <a:buChar char="•"/>
            </a:pPr>
            <a:r>
              <a:rPr lang="en-US"/>
              <a:t>Imported 3 libraries</a:t>
            </a:r>
          </a:p>
          <a:p>
            <a:pPr marL="571500" lvl="1">
              <a:buChar char="•"/>
            </a:pPr>
            <a:r>
              <a:rPr lang="en-US"/>
              <a:t>Pandas, matplotlib, </a:t>
            </a:r>
            <a:r>
              <a:rPr lang="en-US" err="1"/>
              <a:t>numpy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D0DF-26AA-06A8-CDFA-A24FCFBF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Sex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5096B93C-CA83-6330-1F46-86AEDB39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8812" y="2844813"/>
            <a:ext cx="5628903" cy="3782290"/>
          </a:xfr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16AAB01-B42C-E0B6-B3C5-697FD3547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t="54658" r="28272" b="39130"/>
          <a:stretch/>
        </p:blipFill>
        <p:spPr>
          <a:xfrm>
            <a:off x="94536" y="5417962"/>
            <a:ext cx="5912919" cy="552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C81C1-0EF2-E1E8-B476-9D8FF5680ED9}"/>
              </a:ext>
            </a:extLst>
          </p:cNvPr>
          <p:cNvSpPr txBox="1"/>
          <p:nvPr/>
        </p:nvSpPr>
        <p:spPr>
          <a:xfrm>
            <a:off x="276222" y="2972607"/>
            <a:ext cx="572984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In our data sex was identified by male= 1 and female= 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There was no relationship found between sex and the death ratio among patients 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91DCE-29F2-129B-01A7-9438E5D5450A}"/>
              </a:ext>
            </a:extLst>
          </p:cNvPr>
          <p:cNvSpPr txBox="1"/>
          <p:nvPr/>
        </p:nvSpPr>
        <p:spPr>
          <a:xfrm>
            <a:off x="1959429" y="4819403"/>
            <a:ext cx="23750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57906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7FE8-9EAC-E21E-7819-8CE2D421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Age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1C4A606-8331-7978-1451-DED0FF07F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4" r="6940" b="175"/>
          <a:stretch/>
        </p:blipFill>
        <p:spPr>
          <a:xfrm>
            <a:off x="6955681" y="3332105"/>
            <a:ext cx="5121758" cy="3423908"/>
          </a:xfr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21764E5-C57A-236D-4F88-3BAC87C594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23" t="60563" r="33527" b="14233"/>
          <a:stretch/>
        </p:blipFill>
        <p:spPr>
          <a:xfrm>
            <a:off x="1613475" y="4782342"/>
            <a:ext cx="4480475" cy="1978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73B5A-CDE8-DAE0-0592-B0397790B5DE}"/>
              </a:ext>
            </a:extLst>
          </p:cNvPr>
          <p:cNvSpPr txBox="1"/>
          <p:nvPr/>
        </p:nvSpPr>
        <p:spPr>
          <a:xfrm>
            <a:off x="291406" y="5296606"/>
            <a:ext cx="1613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D164-94F2-23EF-BB3E-60A3E6A71BD0}"/>
              </a:ext>
            </a:extLst>
          </p:cNvPr>
          <p:cNvSpPr txBox="1"/>
          <p:nvPr/>
        </p:nvSpPr>
        <p:spPr>
          <a:xfrm>
            <a:off x="2795" y="2543790"/>
            <a:ext cx="700832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Verdana Pro"/>
              </a:rPr>
              <a:t>In our data we were given a range of patients from the ages of 0-100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Verdana Pro"/>
              </a:rPr>
              <a:t>We broke up those ages in age groups to help identify which ages led to the most deaths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Verdana Pro"/>
              </a:rPr>
              <a:t>We found that the age groups of the young, young adult and adult had the highest % of death because we believe that they had more contact with people that were infected with Covid-19</a:t>
            </a:r>
          </a:p>
        </p:txBody>
      </p:sp>
    </p:spTree>
    <p:extLst>
      <p:ext uri="{BB962C8B-B14F-4D97-AF65-F5344CB8AC3E}">
        <p14:creationId xmlns:p14="http://schemas.microsoft.com/office/powerpoint/2010/main" val="213526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3FDF-E4D3-773C-DF14-358344C9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Hospitalized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728CEBC7-D48E-6B2F-9692-45FF6E1E8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0545" y="2650189"/>
            <a:ext cx="5028037" cy="3353963"/>
          </a:xfr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BDE8936-52CC-4CC8-D8E0-31F5686B1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64" t="59385" r="22022" b="34687"/>
          <a:stretch/>
        </p:blipFill>
        <p:spPr>
          <a:xfrm>
            <a:off x="126489" y="6063003"/>
            <a:ext cx="8664851" cy="663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4975D-63C9-A5B9-6E83-A27DC356A248}"/>
              </a:ext>
            </a:extLst>
          </p:cNvPr>
          <p:cNvSpPr txBox="1"/>
          <p:nvPr/>
        </p:nvSpPr>
        <p:spPr>
          <a:xfrm>
            <a:off x="700923" y="2908396"/>
            <a:ext cx="5729541" cy="2529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In our data we identified patients who were hospitalized = 1 and patients not hospitalized = 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We found that patients who were admitted into a hospital had a strong relationship to dying from covid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7C9BC-8E33-AD10-D88C-40B4B6F4C11C}"/>
              </a:ext>
            </a:extLst>
          </p:cNvPr>
          <p:cNvSpPr txBox="1"/>
          <p:nvPr/>
        </p:nvSpPr>
        <p:spPr>
          <a:xfrm>
            <a:off x="2530306" y="5627748"/>
            <a:ext cx="3039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307159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B0C8-0EF0-4DFF-F14C-02340EDA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Diabetes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16EDB9E7-0D54-C019-EDD4-FA7AFA225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3918" y="2724398"/>
            <a:ext cx="5068753" cy="3383046"/>
          </a:xfr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C32EBF3-3C3F-2791-B680-E2F234144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43" t="65189" r="23088" b="29622"/>
          <a:stretch/>
        </p:blipFill>
        <p:spPr>
          <a:xfrm>
            <a:off x="155339" y="6192911"/>
            <a:ext cx="8594073" cy="581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88305E-1624-E5D2-0BC6-1E648775599B}"/>
              </a:ext>
            </a:extLst>
          </p:cNvPr>
          <p:cNvSpPr txBox="1"/>
          <p:nvPr/>
        </p:nvSpPr>
        <p:spPr>
          <a:xfrm>
            <a:off x="532235" y="3196328"/>
            <a:ext cx="6238511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In our data we identified patients who were diabetic = 1 and patients who were not =2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We found that there was not a relationship between patients with diabetes and death from Covid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7F119-7EFD-0D63-0416-0AA9C443C778}"/>
              </a:ext>
            </a:extLst>
          </p:cNvPr>
          <p:cNvSpPr txBox="1"/>
          <p:nvPr/>
        </p:nvSpPr>
        <p:spPr>
          <a:xfrm>
            <a:off x="2329625" y="5648106"/>
            <a:ext cx="28211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225070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D742-5D01-E3FE-8092-B6A1B573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Verdana Pro"/>
              </a:rPr>
              <a:t>Obesity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0DDDC0C1-4D23-CB01-AFEF-DFF9F6889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1890" y="2911704"/>
            <a:ext cx="4900067" cy="3266711"/>
          </a:xfrm>
        </p:spPr>
      </p:pic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343275D-73A2-8718-7F1B-7704D72DB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3" t="69926" r="16284" b="24291"/>
          <a:stretch/>
        </p:blipFill>
        <p:spPr>
          <a:xfrm>
            <a:off x="79813" y="6260823"/>
            <a:ext cx="7124837" cy="465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5F249-DEF4-0852-2262-53AE9D69BCF2}"/>
              </a:ext>
            </a:extLst>
          </p:cNvPr>
          <p:cNvSpPr txBox="1"/>
          <p:nvPr/>
        </p:nvSpPr>
        <p:spPr>
          <a:xfrm>
            <a:off x="342917" y="2826129"/>
            <a:ext cx="6227379" cy="2944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  <a:ea typeface="+mn-lt"/>
                <a:cs typeface="+mn-lt"/>
              </a:rPr>
              <a:t>In our data obesity was identified by patients who were identified as  obese = 1 and those who were not = 2</a:t>
            </a:r>
            <a:endParaRPr lang="en-US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erdana Pro"/>
              </a:rPr>
              <a:t>Throughout the data, we found that there was not a significant relationship between patients who died from covid and being obese although it was little bit higher than other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C945E-2B1A-1210-4929-CEC699F1372C}"/>
              </a:ext>
            </a:extLst>
          </p:cNvPr>
          <p:cNvSpPr txBox="1"/>
          <p:nvPr/>
        </p:nvSpPr>
        <p:spPr>
          <a:xfrm>
            <a:off x="2135968" y="5768967"/>
            <a:ext cx="4010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Verdana Pro"/>
              </a:rPr>
              <a:t>Code Output</a:t>
            </a:r>
          </a:p>
        </p:txBody>
      </p:sp>
    </p:spTree>
    <p:extLst>
      <p:ext uri="{BB962C8B-B14F-4D97-AF65-F5344CB8AC3E}">
        <p14:creationId xmlns:p14="http://schemas.microsoft.com/office/powerpoint/2010/main" val="460746531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529E7"/>
      </a:accent1>
      <a:accent2>
        <a:srgbClr val="5830D9"/>
      </a:accent2>
      <a:accent3>
        <a:srgbClr val="294BE7"/>
      </a:accent3>
      <a:accent4>
        <a:srgbClr val="1788D5"/>
      </a:accent4>
      <a:accent5>
        <a:srgbClr val="22BFBD"/>
      </a:accent5>
      <a:accent6>
        <a:srgbClr val="16C67A"/>
      </a:accent6>
      <a:hlink>
        <a:srgbClr val="3897A8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BevelVTI</vt:lpstr>
      <vt:lpstr>Characteristics of Covid-19 Patients</vt:lpstr>
      <vt:lpstr>Purpose</vt:lpstr>
      <vt:lpstr>Our Data</vt:lpstr>
      <vt:lpstr>Plan </vt:lpstr>
      <vt:lpstr>Sex</vt:lpstr>
      <vt:lpstr>Age</vt:lpstr>
      <vt:lpstr>Hospitalized</vt:lpstr>
      <vt:lpstr>Diabetes</vt:lpstr>
      <vt:lpstr>Obesity</vt:lpstr>
      <vt:lpstr>Asthma</vt:lpstr>
      <vt:lpstr>Pneumonia</vt:lpstr>
      <vt:lpstr>Classification</vt:lpstr>
      <vt:lpstr>Conclusion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2022-11-29T20:38:34Z</dcterms:created>
  <dcterms:modified xsi:type="dcterms:W3CDTF">2024-04-29T01:08:08Z</dcterms:modified>
</cp:coreProperties>
</file>